
<file path=[Content_Types].xml><?xml version="1.0" encoding="utf-8"?>
<Types xmlns="http://schemas.openxmlformats.org/package/2006/content-types">
  <Default Extension="png" ContentType="image/png"/>
  <Default Extension="tmp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notesMasterIdLst>
    <p:notesMasterId r:id="rId27"/>
  </p:notesMasterIdLst>
  <p:sldIdLst>
    <p:sldId id="256" r:id="rId2"/>
    <p:sldId id="303" r:id="rId3"/>
    <p:sldId id="306" r:id="rId4"/>
    <p:sldId id="307" r:id="rId5"/>
    <p:sldId id="308" r:id="rId6"/>
    <p:sldId id="309" r:id="rId7"/>
    <p:sldId id="310" r:id="rId8"/>
    <p:sldId id="311" r:id="rId9"/>
    <p:sldId id="312" r:id="rId10"/>
    <p:sldId id="313" r:id="rId11"/>
    <p:sldId id="314" r:id="rId12"/>
    <p:sldId id="315" r:id="rId13"/>
    <p:sldId id="316" r:id="rId14"/>
    <p:sldId id="317" r:id="rId15"/>
    <p:sldId id="318" r:id="rId16"/>
    <p:sldId id="319" r:id="rId17"/>
    <p:sldId id="320" r:id="rId18"/>
    <p:sldId id="321" r:id="rId19"/>
    <p:sldId id="322" r:id="rId20"/>
    <p:sldId id="323" r:id="rId21"/>
    <p:sldId id="324" r:id="rId22"/>
    <p:sldId id="325" r:id="rId23"/>
    <p:sldId id="326" r:id="rId24"/>
    <p:sldId id="327" r:id="rId25"/>
    <p:sldId id="305" r:id="rId26"/>
  </p:sldIdLst>
  <p:sldSz cx="9144000" cy="6858000" type="screen4x3"/>
  <p:notesSz cx="7315200" cy="96012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45" autoAdjust="0"/>
    <p:restoredTop sz="94611" autoAdjust="0"/>
  </p:normalViewPr>
  <p:slideViewPr>
    <p:cSldViewPr snapToGrid="0" snapToObjects="1">
      <p:cViewPr varScale="1">
        <p:scale>
          <a:sx n="80" d="100"/>
          <a:sy n="80" d="100"/>
        </p:scale>
        <p:origin x="227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tmp>
</file>

<file path=ppt/media/image11.tmp>
</file>

<file path=ppt/media/image12.png>
</file>

<file path=ppt/media/image13.tmp>
</file>

<file path=ppt/media/image14.tmp>
</file>

<file path=ppt/media/image15.tmp>
</file>

<file path=ppt/media/image16.tmp>
</file>

<file path=ppt/media/image17.png>
</file>

<file path=ppt/media/image18.png>
</file>

<file path=ppt/media/image19.png>
</file>

<file path=ppt/media/image2.png>
</file>

<file path=ppt/media/image20.tmp>
</file>

<file path=ppt/media/image21.tmp>
</file>

<file path=ppt/media/image22.tmp>
</file>

<file path=ppt/media/image23.tmp>
</file>

<file path=ppt/media/image24.tmp>
</file>

<file path=ppt/media/image25.tmp>
</file>

<file path=ppt/media/image26.tiff>
</file>

<file path=ppt/media/image27.tiff>
</file>

<file path=ppt/media/image28.tiff>
</file>

<file path=ppt/media/image29.tiff>
</file>

<file path=ppt/media/image3.tmp>
</file>

<file path=ppt/media/image30.tiff>
</file>

<file path=ppt/media/image31.tiff>
</file>

<file path=ppt/media/image32.tmp>
</file>

<file path=ppt/media/image33.tmp>
</file>

<file path=ppt/media/image34.tmp>
</file>

<file path=ppt/media/image35.tmp>
</file>

<file path=ppt/media/image36.tmp>
</file>

<file path=ppt/media/image37.tmp>
</file>

<file path=ppt/media/image38.tmp>
</file>

<file path=ppt/media/image39.tmp>
</file>

<file path=ppt/media/image4.tmp>
</file>

<file path=ppt/media/image5.tmp>
</file>

<file path=ppt/media/image6.tmp>
</file>

<file path=ppt/media/image7.tmp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fld id="{CD208448-EA90-48C3-9EBA-9752339ACEF4}" type="datetimeFigureOut">
              <a:rPr lang="en-US"/>
              <a:pPr>
                <a:defRPr/>
              </a:pPr>
              <a:t>5/29/18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fld id="{ABC2C3F8-920C-4239-9891-79F2271E803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31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3315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D3F77F84-EBF5-4DC2-873D-49BD8B121CCF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en-US">
              <a:cs typeface="Arial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5363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12E80AE-A2D3-45AA-9282-165AD6710FE8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en-US">
              <a:cs typeface="Arial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(line prefixes are turned on in this screenshot)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BE4BD-3144-4B46-ADA3-7DB3A514E1D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7908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BE4BD-3144-4B46-ADA3-7DB3A514E1D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441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9"/>
          <p:cNvGrpSpPr>
            <a:grpSpLocks/>
          </p:cNvGrpSpPr>
          <p:nvPr/>
        </p:nvGrpSpPr>
        <p:grpSpPr bwMode="auto">
          <a:xfrm>
            <a:off x="2249488" y="3402013"/>
            <a:ext cx="5372100" cy="2058987"/>
            <a:chOff x="914400" y="3657600"/>
            <a:chExt cx="7162800" cy="2059641"/>
          </a:xfrm>
        </p:grpSpPr>
        <p:sp>
          <p:nvSpPr>
            <p:cNvPr id="5" name="Rectangle 10"/>
            <p:cNvSpPr/>
            <p:nvPr/>
          </p:nvSpPr>
          <p:spPr>
            <a:xfrm>
              <a:off x="914400" y="3657600"/>
              <a:ext cx="7162800" cy="1295811"/>
            </a:xfrm>
            <a:prstGeom prst="rect">
              <a:avLst/>
            </a:prstGeom>
            <a:noFill/>
            <a:ln w="12700">
              <a:solidFill>
                <a:srgbClr val="2955A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/>
            </a:p>
          </p:txBody>
        </p:sp>
        <p:sp>
          <p:nvSpPr>
            <p:cNvPr id="6" name="Rectangle 11"/>
            <p:cNvSpPr/>
            <p:nvPr/>
          </p:nvSpPr>
          <p:spPr>
            <a:xfrm>
              <a:off x="914400" y="5069335"/>
              <a:ext cx="7162800" cy="647906"/>
            </a:xfrm>
            <a:prstGeom prst="rect">
              <a:avLst/>
            </a:prstGeom>
            <a:noFill/>
            <a:ln w="12700">
              <a:solidFill>
                <a:srgbClr val="2955A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/>
            </a:p>
          </p:txBody>
        </p:sp>
        <p:sp>
          <p:nvSpPr>
            <p:cNvPr id="7" name="Rectangle 12"/>
            <p:cNvSpPr/>
            <p:nvPr/>
          </p:nvSpPr>
          <p:spPr>
            <a:xfrm>
              <a:off x="914400" y="3657600"/>
              <a:ext cx="228600" cy="1295811"/>
            </a:xfrm>
            <a:prstGeom prst="rect">
              <a:avLst/>
            </a:prstGeom>
            <a:solidFill>
              <a:srgbClr val="2955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/>
            </a:p>
          </p:txBody>
        </p:sp>
        <p:sp>
          <p:nvSpPr>
            <p:cNvPr id="8" name="Rectangle 13"/>
            <p:cNvSpPr/>
            <p:nvPr/>
          </p:nvSpPr>
          <p:spPr>
            <a:xfrm>
              <a:off x="914400" y="5069335"/>
              <a:ext cx="228600" cy="647906"/>
            </a:xfrm>
            <a:prstGeom prst="rect">
              <a:avLst/>
            </a:prstGeom>
            <a:solidFill>
              <a:srgbClr val="2955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/>
            </a:p>
          </p:txBody>
        </p: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629775" y="3616586"/>
            <a:ext cx="4611655" cy="803564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lang="en-US" sz="3000" b="1" kern="1200" baseline="0" dirty="0" smtClean="0">
                <a:solidFill>
                  <a:srgbClr val="2955A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629775" y="4998325"/>
            <a:ext cx="4220429" cy="27889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  <a:lvl3pPr marL="685800" indent="0">
              <a:buNone/>
              <a:defRPr/>
            </a:lvl3pPr>
            <a:lvl5pPr marL="1371600" indent="0" algn="l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22859C-89A0-4C1D-B3B9-DD0F9998A67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C01FE8-1818-4A56-B30A-CCD984F456E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4CB3A4-4A00-44DB-9BF1-EB2CA51DEF9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754BC4-0553-463F-B622-46053397F1D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1CD291-EBF4-47B8-BDB1-CD835FFC1B3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0CF714-F625-4053-9B06-9C6DF9A769B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9DFBFE-FF7D-4FA1-B21A-29DE5769919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a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92288" y="187325"/>
            <a:ext cx="5551487" cy="667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hyperlink" Target="https://creativecommons.org/licenses/by/4.0/" TargetMode="Externa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20050" y="6329363"/>
            <a:ext cx="495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FB267019-40B7-405C-98B7-75F3216AFF7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27" name="Title Placeholder 6"/>
          <p:cNvSpPr>
            <a:spLocks noGrp="1"/>
          </p:cNvSpPr>
          <p:nvPr>
            <p:ph type="title"/>
          </p:nvPr>
        </p:nvSpPr>
        <p:spPr bwMode="auto">
          <a:xfrm>
            <a:off x="628650" y="457200"/>
            <a:ext cx="5686425" cy="1101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Text Placeholder 3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483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</a:t>
            </a:r>
          </a:p>
          <a:p>
            <a:pPr lvl="0"/>
            <a:r>
              <a:rPr lang="en-US"/>
              <a:t>aster text styles</a:t>
            </a:r>
          </a:p>
          <a:p>
            <a:pPr lvl="1"/>
            <a:r>
              <a:rPr lang="en-US"/>
              <a:t>Second levelThird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Rectangle 2"/>
          <p:cNvSpPr>
            <a:spLocks noChangeArrowheads="1"/>
          </p:cNvSpPr>
          <p:nvPr/>
        </p:nvSpPr>
        <p:spPr bwMode="auto">
          <a:xfrm>
            <a:off x="0" y="90488"/>
            <a:ext cx="138113" cy="27622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 lIns="68580" tIns="34290" rIns="68580" bIns="34290"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>
              <a:latin typeface="+mn-lt"/>
              <a:cs typeface="+mn-cs"/>
            </a:endParaRPr>
          </a:p>
        </p:txBody>
      </p:sp>
      <p:pic>
        <p:nvPicPr>
          <p:cNvPr id="1030" name="Picture 2" descr="reative Commons License"/>
          <p:cNvPicPr>
            <a:picLocks noChangeAspect="1" noChangeArrowheads="1"/>
          </p:cNvPicPr>
          <p:nvPr userDrawn="1"/>
        </p:nvPicPr>
        <p:blipFill>
          <a:blip r:embed="rId11"/>
          <a:srcRect/>
          <a:stretch>
            <a:fillRect/>
          </a:stretch>
        </p:blipFill>
        <p:spPr bwMode="auto">
          <a:xfrm>
            <a:off x="138113" y="6402388"/>
            <a:ext cx="838200" cy="29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976313" y="6415088"/>
            <a:ext cx="5700712" cy="24606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 anchor="ctr">
            <a:spAutoFit/>
          </a:bodyPr>
          <a:lstStyle/>
          <a:p>
            <a:pPr defTabSz="914400" eaLnBrk="0" hangingPunct="0">
              <a:defRPr/>
            </a:pPr>
            <a:r>
              <a:rPr lang="x-none" altLang="x-none" sz="1000" dirty="0">
                <a:cs typeface="+mn-cs"/>
              </a:rPr>
              <a:t>  This document is licensed with a </a:t>
            </a:r>
            <a:r>
              <a:rPr lang="x-none" altLang="x-none" sz="1000" dirty="0">
                <a:cs typeface="+mn-cs"/>
                <a:hlinkClick r:id="rId12"/>
              </a:rPr>
              <a:t>Creative Commons Attribution 4.0 International License</a:t>
            </a:r>
            <a:r>
              <a:rPr lang="x-none" altLang="x-none" sz="1000" dirty="0">
                <a:cs typeface="+mn-cs"/>
              </a:rPr>
              <a:t> ©2017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7" r:id="rId9"/>
  </p:sldLayoutIdLst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mp"/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mp"/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mp"/><Relationship Id="rId2" Type="http://schemas.openxmlformats.org/officeDocument/2006/relationships/image" Target="../media/image23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tm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mp"/><Relationship Id="rId2" Type="http://schemas.openxmlformats.org/officeDocument/2006/relationships/image" Target="../media/image32.tmp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tmp"/><Relationship Id="rId4" Type="http://schemas.openxmlformats.org/officeDocument/2006/relationships/image" Target="../media/image34.tm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mp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tmp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tmp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tmp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tmp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m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mp"/><Relationship Id="rId4" Type="http://schemas.openxmlformats.org/officeDocument/2006/relationships/image" Target="../media/image10.tm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m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30488" y="3616325"/>
            <a:ext cx="4611687" cy="803275"/>
          </a:xfrm>
        </p:spPr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br>
              <a:rPr sz="3300" dirty="0"/>
            </a:br>
            <a:br>
              <a:rPr sz="3300" dirty="0"/>
            </a:br>
            <a:r>
              <a:rPr lang="en-US" sz="3300" dirty="0"/>
              <a:t>Identifying Code Constructs with IDA Pro</a:t>
            </a:r>
            <a:endParaRPr dirty="0"/>
          </a:p>
        </p:txBody>
      </p:sp>
      <p:sp>
        <p:nvSpPr>
          <p:cNvPr id="12290" name="Subtitle 2"/>
          <p:cNvSpPr>
            <a:spLocks noGrp="1"/>
          </p:cNvSpPr>
          <p:nvPr>
            <p:ph type="body" sz="quarter" idx="13"/>
          </p:nvPr>
        </p:nvSpPr>
        <p:spPr>
          <a:xfrm>
            <a:off x="2630488" y="4999038"/>
            <a:ext cx="4219575" cy="277812"/>
          </a:xfrm>
        </p:spPr>
        <p:txBody>
          <a:bodyPr/>
          <a:lstStyle/>
          <a:p>
            <a:pPr eaLnBrk="1" hangingPunct="1"/>
            <a:r>
              <a:rPr lang="en-US" sz="2000" b="1">
                <a:solidFill>
                  <a:srgbClr val="2F5597"/>
                </a:solidFill>
              </a:rPr>
              <a:t>Lesson </a:t>
            </a:r>
            <a:r>
              <a:rPr lang="en-US" sz="2000" b="1" dirty="0">
                <a:solidFill>
                  <a:srgbClr val="2F5597"/>
                </a:solidFill>
              </a:rPr>
              <a:t>12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Making Arrays in IDA Continued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1500" dirty="0"/>
              <a:t>Since the array is 10 in length, enter 10 and click OK</a:t>
            </a:r>
          </a:p>
          <a:p>
            <a:endParaRPr lang="en-US" sz="1500" dirty="0"/>
          </a:p>
          <a:p>
            <a:endParaRPr lang="en-US" sz="1500" dirty="0"/>
          </a:p>
          <a:p>
            <a:endParaRPr lang="en-US" sz="1500" dirty="0"/>
          </a:p>
          <a:p>
            <a:endParaRPr lang="en-US" sz="1500" dirty="0"/>
          </a:p>
          <a:p>
            <a:endParaRPr lang="en-US" sz="1500" dirty="0"/>
          </a:p>
          <a:p>
            <a:endParaRPr lang="en-US" sz="1500" dirty="0"/>
          </a:p>
          <a:p>
            <a:endParaRPr lang="en-US" sz="1500" dirty="0"/>
          </a:p>
          <a:p>
            <a:r>
              <a:rPr lang="en-US" sz="1500" dirty="0"/>
              <a:t>In IDA View-A, the array will now be seen as </a:t>
            </a:r>
            <a:r>
              <a:rPr lang="en-US" sz="1500" i="1" dirty="0" err="1"/>
              <a:t>variable+element</a:t>
            </a:r>
            <a:r>
              <a:rPr lang="en-US" sz="1500" dirty="0"/>
              <a:t> offset</a:t>
            </a:r>
          </a:p>
        </p:txBody>
      </p:sp>
      <p:pic>
        <p:nvPicPr>
          <p:cNvPr id="5" name="Picture 4" descr="Convert to arra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0899" y="1471337"/>
            <a:ext cx="2172767" cy="2763314"/>
          </a:xfrm>
          <a:prstGeom prst="rect">
            <a:avLst/>
          </a:prstGeom>
        </p:spPr>
      </p:pic>
      <p:pic>
        <p:nvPicPr>
          <p:cNvPr id="8" name="Picture 7" descr="Screen Clipp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1049" y="4756118"/>
            <a:ext cx="2571053" cy="142084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5606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Strings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1800" dirty="0"/>
              <a:t>As seen, a string is typically easy to spot in IDA: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Double clicking on it will show the </a:t>
            </a:r>
            <a:r>
              <a:rPr lang="en-US" sz="1800" i="1" dirty="0"/>
              <a:t>.</a:t>
            </a:r>
            <a:r>
              <a:rPr lang="en-US" sz="1800" i="1" dirty="0" err="1"/>
              <a:t>rdata</a:t>
            </a:r>
            <a:r>
              <a:rPr lang="en-US" sz="1800" dirty="0"/>
              <a:t>, the string with the null terminator can be seen:</a:t>
            </a:r>
          </a:p>
          <a:p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r>
              <a:rPr lang="en-US" sz="1800" dirty="0"/>
              <a:t>The LEA (load effective address) loads an address into a register</a:t>
            </a:r>
          </a:p>
          <a:p>
            <a:pPr lvl="1"/>
            <a:r>
              <a:rPr lang="en-US" sz="1600" dirty="0"/>
              <a:t>Versus loading data</a:t>
            </a:r>
          </a:p>
          <a:p>
            <a:r>
              <a:rPr lang="en-US" sz="1800" dirty="0"/>
              <a:t>Allows a pointer to be passed</a:t>
            </a:r>
          </a:p>
        </p:txBody>
      </p:sp>
      <p:pic>
        <p:nvPicPr>
          <p:cNvPr id="5" name="Picture 4" title="str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005" y="2252274"/>
            <a:ext cx="5123072" cy="562555"/>
          </a:xfrm>
          <a:prstGeom prst="rect">
            <a:avLst/>
          </a:prstGeom>
        </p:spPr>
      </p:pic>
      <p:pic>
        <p:nvPicPr>
          <p:cNvPr id="7" name="Picture 6" title="str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745" y="3929077"/>
            <a:ext cx="7908354" cy="241169"/>
          </a:xfrm>
          <a:prstGeom prst="rect">
            <a:avLst/>
          </a:prstGeom>
        </p:spPr>
      </p:pic>
      <p:pic>
        <p:nvPicPr>
          <p:cNvPr id="10" name="Picture 9" title="loading a stri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6240" y="5541192"/>
            <a:ext cx="3869975" cy="48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323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478" y="4566802"/>
            <a:ext cx="8235579" cy="10583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Printf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1800" dirty="0"/>
              <a:t>When a string is printed, the base address is moved into </a:t>
            </a:r>
            <a:r>
              <a:rPr lang="en-US" sz="1800" dirty="0" err="1"/>
              <a:t>eax</a:t>
            </a:r>
            <a:r>
              <a:rPr lang="en-US" sz="1800" dirty="0"/>
              <a:t> and is pushed onto the stack since it is a parameter for </a:t>
            </a:r>
            <a:r>
              <a:rPr lang="en-US" sz="1800" dirty="0" err="1"/>
              <a:t>printf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The text to be printed will be pushed then the </a:t>
            </a:r>
            <a:r>
              <a:rPr lang="en-US" sz="1800" dirty="0" err="1"/>
              <a:t>printf</a:t>
            </a:r>
            <a:r>
              <a:rPr lang="en-US" sz="1800" dirty="0"/>
              <a:t> function will be called</a:t>
            </a:r>
          </a:p>
          <a:p>
            <a:endParaRPr lang="en-US" sz="1800" dirty="0"/>
          </a:p>
          <a:p>
            <a:r>
              <a:rPr lang="en-US" sz="1800" dirty="0"/>
              <a:t>Once the function has returned, the stack is cleared by adding to </a:t>
            </a:r>
            <a:r>
              <a:rPr lang="en-US" sz="1800" dirty="0" err="1"/>
              <a:t>esp</a:t>
            </a:r>
            <a:endParaRPr lang="en-US" sz="1800" dirty="0"/>
          </a:p>
        </p:txBody>
      </p:sp>
      <p:sp>
        <p:nvSpPr>
          <p:cNvPr id="10" name="Rectangle 9" title="highlight"/>
          <p:cNvSpPr/>
          <p:nvPr/>
        </p:nvSpPr>
        <p:spPr>
          <a:xfrm>
            <a:off x="446478" y="4566802"/>
            <a:ext cx="3660919" cy="465661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 title="highlight"/>
          <p:cNvSpPr/>
          <p:nvPr/>
        </p:nvSpPr>
        <p:spPr>
          <a:xfrm>
            <a:off x="446477" y="5032463"/>
            <a:ext cx="8235579" cy="237322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 title="highlight"/>
          <p:cNvSpPr/>
          <p:nvPr/>
        </p:nvSpPr>
        <p:spPr>
          <a:xfrm>
            <a:off x="446477" y="5269785"/>
            <a:ext cx="2999456" cy="122341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862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7" grpId="0" animBg="1"/>
      <p:bldP spid="2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If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5806017" cy="4351338"/>
          </a:xfrm>
        </p:spPr>
        <p:txBody>
          <a:bodyPr anchor="t">
            <a:normAutofit/>
          </a:bodyPr>
          <a:lstStyle/>
          <a:p>
            <a:r>
              <a:rPr lang="en-US" sz="1600" dirty="0"/>
              <a:t>An if statement will compare a value to another, then jump based on that compare</a:t>
            </a:r>
          </a:p>
          <a:p>
            <a:endParaRPr lang="en-US" sz="1600" dirty="0"/>
          </a:p>
          <a:p>
            <a:r>
              <a:rPr lang="en-US" sz="1600" dirty="0"/>
              <a:t>This is comparing var_24 which is an integer with a value of 0 (seen at the beginning of main)</a:t>
            </a:r>
          </a:p>
        </p:txBody>
      </p:sp>
      <p:pic>
        <p:nvPicPr>
          <p:cNvPr id="15" name="Picture 14" descr="Screen Clipp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796" y="4697910"/>
            <a:ext cx="6708391" cy="898556"/>
          </a:xfrm>
          <a:prstGeom prst="rect">
            <a:avLst/>
          </a:prstGeom>
        </p:spPr>
      </p:pic>
      <p:pic>
        <p:nvPicPr>
          <p:cNvPr id="17" name="Picture 16" descr="Screen Clipp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796" y="3863742"/>
            <a:ext cx="6364906" cy="44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9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1600" dirty="0"/>
              <a:t>A switch statement can sometimes look very complicated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Breaking it down, a compare is done first between var_20 and 1.  Var_20 is just var_28 which is set to an integer value of 7</a:t>
            </a:r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Then more compares can be seen for integers 2 and 3, there are 3 cases</a:t>
            </a:r>
          </a:p>
          <a:p>
            <a:endParaRPr lang="en-US" sz="1600" dirty="0"/>
          </a:p>
          <a:p>
            <a:endParaRPr lang="en-US" sz="1600" dirty="0"/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704" y="2229466"/>
            <a:ext cx="4621983" cy="1363484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Switch Statement</a:t>
            </a:r>
          </a:p>
        </p:txBody>
      </p:sp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6639" y="4170562"/>
            <a:ext cx="2228909" cy="714394"/>
          </a:xfrm>
          <a:prstGeom prst="rect">
            <a:avLst/>
          </a:prstGeom>
        </p:spPr>
      </p:pic>
      <p:pic>
        <p:nvPicPr>
          <p:cNvPr id="9" name="Picture 8" descr="Screen Clippi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4784" y="5438516"/>
            <a:ext cx="3607097" cy="87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23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 - JUMP Tables</a:t>
            </a:r>
          </a:p>
        </p:txBody>
      </p:sp>
      <p:pic>
        <p:nvPicPr>
          <p:cNvPr id="4" name="Picture 3" title="switch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49" y="1825625"/>
            <a:ext cx="2928400" cy="4120421"/>
          </a:xfrm>
          <a:prstGeom prst="rect">
            <a:avLst/>
          </a:prstGeom>
        </p:spPr>
      </p:pic>
      <p:pic>
        <p:nvPicPr>
          <p:cNvPr id="5" name="Picture 4" title="disassembly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0480" y="1956627"/>
            <a:ext cx="4192457" cy="2856444"/>
          </a:xfrm>
          <a:prstGeom prst="rect">
            <a:avLst/>
          </a:prstGeom>
        </p:spPr>
      </p:pic>
      <p:sp>
        <p:nvSpPr>
          <p:cNvPr id="6" name="Frame 5" title="highlight"/>
          <p:cNvSpPr/>
          <p:nvPr/>
        </p:nvSpPr>
        <p:spPr>
          <a:xfrm>
            <a:off x="4120422" y="4404298"/>
            <a:ext cx="3996752" cy="34852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096999" y="4848985"/>
            <a:ext cx="44183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Switch accounts for cases 1 - 5</a:t>
            </a:r>
          </a:p>
          <a:p>
            <a:endParaRPr lang="en-US" dirty="0"/>
          </a:p>
          <a:p>
            <a:r>
              <a:rPr lang="en-US" dirty="0"/>
              <a:t>Compiler adjusts the index by first subtracting 1, then jumping to the default case if the value is above 4</a:t>
            </a:r>
          </a:p>
        </p:txBody>
      </p:sp>
      <p:sp>
        <p:nvSpPr>
          <p:cNvPr id="8" name="Frame 7" title="highlight"/>
          <p:cNvSpPr/>
          <p:nvPr/>
        </p:nvSpPr>
        <p:spPr>
          <a:xfrm>
            <a:off x="4120421" y="4168203"/>
            <a:ext cx="3996752" cy="309173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6659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 - JUMP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678850-B011-074B-8F23-CA08F30242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title="switch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15" y="1880329"/>
            <a:ext cx="2928400" cy="41204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18055" y="2048967"/>
            <a:ext cx="394053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not above, then there is a value that corresponds to one of the case statements</a:t>
            </a:r>
          </a:p>
          <a:p>
            <a:endParaRPr lang="en-US" dirty="0"/>
          </a:p>
          <a:p>
            <a:r>
              <a:rPr lang="en-US" dirty="0"/>
              <a:t>Instead of performing a series of comparisons, an index is calculated into a JUMP TABLE, which is just an array of addresses</a:t>
            </a:r>
          </a:p>
        </p:txBody>
      </p:sp>
      <p:pic>
        <p:nvPicPr>
          <p:cNvPr id="6" name="Picture 5" title="jump tabl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8055" y="3445137"/>
            <a:ext cx="4444427" cy="1235742"/>
          </a:xfrm>
          <a:prstGeom prst="rect">
            <a:avLst/>
          </a:prstGeom>
        </p:spPr>
      </p:pic>
      <p:pic>
        <p:nvPicPr>
          <p:cNvPr id="7" name="Picture 6" title="jump tabl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0934" y="4898656"/>
            <a:ext cx="5838668" cy="79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9072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 - JUMP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EC0F4A-00DF-8541-AAC0-4837893FA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title="swtich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15" y="1880329"/>
            <a:ext cx="2928400" cy="41204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244972" y="2125266"/>
            <a:ext cx="30917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 unconditional jump is made and </a:t>
            </a:r>
            <a:r>
              <a:rPr lang="en-US"/>
              <a:t>the corresponding case statement logic executed</a:t>
            </a:r>
          </a:p>
        </p:txBody>
      </p:sp>
      <p:pic>
        <p:nvPicPr>
          <p:cNvPr id="6" name="Picture 5" title="case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9029" y="3130180"/>
            <a:ext cx="5354879" cy="13635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10534" y="4887730"/>
            <a:ext cx="5297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Final unconditional JMP is to code after </a:t>
            </a:r>
            <a:r>
              <a:rPr lang="en-US"/>
              <a:t>the switch</a:t>
            </a:r>
          </a:p>
        </p:txBody>
      </p:sp>
    </p:spTree>
    <p:extLst>
      <p:ext uri="{BB962C8B-B14F-4D97-AF65-F5344CB8AC3E}">
        <p14:creationId xmlns:p14="http://schemas.microsoft.com/office/powerpoint/2010/main" val="21649203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930D6-BE65-3445-B0B8-0AE22FB8AC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title="loop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810" y="1690689"/>
            <a:ext cx="8481555" cy="443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5580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Loop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3996942" cy="4351338"/>
          </a:xfrm>
        </p:spPr>
        <p:txBody>
          <a:bodyPr anchor="t">
            <a:normAutofit/>
          </a:bodyPr>
          <a:lstStyle/>
          <a:p>
            <a:r>
              <a:rPr lang="en-US" sz="1600" dirty="0"/>
              <a:t>From main, the program calls a function after the switch</a:t>
            </a:r>
          </a:p>
          <a:p>
            <a:r>
              <a:rPr lang="en-US" sz="1600" dirty="0"/>
              <a:t>This leads to another function that has 3 local variables</a:t>
            </a:r>
          </a:p>
          <a:p>
            <a:r>
              <a:rPr lang="en-US" sz="1600" dirty="0"/>
              <a:t>It then moves into a for loop.  It starts with a compare of ebp+var_5C (which is 0) to 15h, which is decimal 21.</a:t>
            </a:r>
          </a:p>
        </p:txBody>
      </p:sp>
      <p:pic>
        <p:nvPicPr>
          <p:cNvPr id="9" name="Picture 8" descr="Screen Clipp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156" y="2009583"/>
            <a:ext cx="2403251" cy="1956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8087" y="2419665"/>
            <a:ext cx="2833387" cy="53928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0296" y="3151668"/>
            <a:ext cx="2508968" cy="78231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Screen Clipping"/>
          <p:cNvPicPr>
            <a:picLocks noChangeAspect="1"/>
          </p:cNvPicPr>
          <p:nvPr/>
        </p:nvPicPr>
        <p:blipFill rotWithShape="1">
          <a:blip r:embed="rId5"/>
          <a:srcRect b="-5702"/>
          <a:stretch/>
        </p:blipFill>
        <p:spPr>
          <a:xfrm>
            <a:off x="5020089" y="4126703"/>
            <a:ext cx="2649380" cy="1820921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3" name="Straight Arrow Connector 12" title="Straight Arrow"/>
          <p:cNvCxnSpPr>
            <a:endCxn id="9" idx="1"/>
          </p:cNvCxnSpPr>
          <p:nvPr/>
        </p:nvCxnSpPr>
        <p:spPr>
          <a:xfrm flipV="1">
            <a:off x="2736760" y="2107390"/>
            <a:ext cx="2406395" cy="2116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6" name="Straight Arrow Connector 15" title="Straight Arrow"/>
          <p:cNvCxnSpPr>
            <a:endCxn id="5" idx="1"/>
          </p:cNvCxnSpPr>
          <p:nvPr/>
        </p:nvCxnSpPr>
        <p:spPr>
          <a:xfrm flipV="1">
            <a:off x="3319530" y="2689308"/>
            <a:ext cx="1608557" cy="1384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 title="Straight Arrow"/>
          <p:cNvCxnSpPr>
            <a:endCxn id="7" idx="1"/>
          </p:cNvCxnSpPr>
          <p:nvPr/>
        </p:nvCxnSpPr>
        <p:spPr>
          <a:xfrm>
            <a:off x="3271234" y="3542495"/>
            <a:ext cx="1819061" cy="3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0" name="Straight Arrow Connector 19" title="Straight Arrow"/>
          <p:cNvCxnSpPr/>
          <p:nvPr/>
        </p:nvCxnSpPr>
        <p:spPr>
          <a:xfrm>
            <a:off x="4448592" y="4544831"/>
            <a:ext cx="531956" cy="6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015156" y="4360165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Loop body</a:t>
            </a:r>
          </a:p>
        </p:txBody>
      </p:sp>
      <p:cxnSp>
        <p:nvCxnSpPr>
          <p:cNvPr id="17" name="Straight Arrow Connector 16" title="Straight Arrow"/>
          <p:cNvCxnSpPr>
            <a:cxnSpLocks/>
          </p:cNvCxnSpPr>
          <p:nvPr/>
        </p:nvCxnSpPr>
        <p:spPr>
          <a:xfrm>
            <a:off x="4560699" y="5365661"/>
            <a:ext cx="412176" cy="760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099733" y="5180995"/>
            <a:ext cx="2696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Increment/Decrement</a:t>
            </a:r>
          </a:p>
        </p:txBody>
      </p:sp>
    </p:spTree>
    <p:extLst>
      <p:ext uri="{BB962C8B-B14F-4D97-AF65-F5344CB8AC3E}">
        <p14:creationId xmlns:p14="http://schemas.microsoft.com/office/powerpoint/2010/main" val="1046141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/>
          <a:lstStyle/>
          <a:p>
            <a:pPr eaLnBrk="1" hangingPunct="1"/>
            <a:r>
              <a:rPr lang="en-US" dirty="0"/>
              <a:t>Learning Outcomes</a:t>
            </a:r>
          </a:p>
        </p:txBody>
      </p:sp>
      <p:sp>
        <p:nvSpPr>
          <p:cNvPr id="1433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Font typeface="Arial" charset="0"/>
              <a:buNone/>
            </a:pPr>
            <a:r>
              <a:rPr lang="en-US" dirty="0"/>
              <a:t>Upon completion of this lesson, students will be able to:</a:t>
            </a:r>
          </a:p>
          <a:p>
            <a:pPr marL="0" indent="0" eaLnBrk="1" hangingPunct="1">
              <a:buFont typeface="Arial" charset="0"/>
              <a:buNone/>
            </a:pPr>
            <a:endParaRPr lang="en-US" dirty="0"/>
          </a:p>
          <a:p>
            <a:pPr marL="457200" indent="-457200" eaLnBrk="1" hangingPunct="1">
              <a:buFont typeface="+mj-lt"/>
              <a:buAutoNum type="arabicPeriod" startAt="4"/>
            </a:pPr>
            <a:r>
              <a:rPr lang="en-US" dirty="0"/>
              <a:t>Use assembly knowledge to analyze program using IDA Pro</a:t>
            </a:r>
            <a:br>
              <a:rPr lang="en-US" dirty="0"/>
            </a:br>
            <a:endParaRPr lang="en-US" dirty="0"/>
          </a:p>
          <a:p>
            <a:pPr marL="457200" indent="-457200" eaLnBrk="1" hangingPunct="1">
              <a:buFont typeface="+mj-lt"/>
              <a:buAutoNum type="arabicPeriod" startAt="4"/>
            </a:pPr>
            <a:r>
              <a:rPr lang="en-US" dirty="0"/>
              <a:t>Identify conditional statements, loops and arrays</a:t>
            </a:r>
            <a:br>
              <a:rPr lang="en-US" dirty="0"/>
            </a:br>
            <a:endParaRPr lang="en-US" dirty="0"/>
          </a:p>
          <a:p>
            <a:pPr marL="457200" indent="-457200" eaLnBrk="1" hangingPunct="1">
              <a:buFont typeface="+mj-lt"/>
              <a:buAutoNum type="arabicPeriod" startAt="4"/>
            </a:pPr>
            <a:r>
              <a:rPr lang="en-US" dirty="0"/>
              <a:t>Interpret </a:t>
            </a:r>
            <a:r>
              <a:rPr lang="en-US"/>
              <a:t>stack usage </a:t>
            </a:r>
            <a:r>
              <a:rPr lang="en-US" dirty="0"/>
              <a:t>to determine function purpose</a:t>
            </a:r>
          </a:p>
          <a:p>
            <a:pPr marL="685800" lvl="1" indent="-342900" eaLnBrk="1" hangingPunct="1">
              <a:buFont typeface="+mj-lt"/>
              <a:buAutoNum type="arabicPeriod"/>
            </a:pP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Loop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3767772" cy="4351338"/>
          </a:xfrm>
        </p:spPr>
        <p:txBody>
          <a:bodyPr anchor="t">
            <a:normAutofit/>
          </a:bodyPr>
          <a:lstStyle/>
          <a:p>
            <a:r>
              <a:rPr lang="en-US" sz="1600" dirty="0"/>
              <a:t>First it moves ebp+var_5C into </a:t>
            </a:r>
            <a:r>
              <a:rPr lang="en-US" sz="1600" dirty="0" err="1"/>
              <a:t>ecx</a:t>
            </a:r>
            <a:r>
              <a:rPr lang="en-US" sz="1600" dirty="0"/>
              <a:t> and </a:t>
            </a:r>
            <a:r>
              <a:rPr lang="en-US" sz="1600" dirty="0" err="1"/>
              <a:t>edx</a:t>
            </a:r>
            <a:r>
              <a:rPr lang="en-US" sz="1600" dirty="0"/>
              <a:t>, this is the </a:t>
            </a:r>
            <a:r>
              <a:rPr lang="en-US" sz="1600" dirty="0" err="1"/>
              <a:t>i</a:t>
            </a:r>
            <a:r>
              <a:rPr lang="en-US" sz="1600" dirty="0"/>
              <a:t> variable.</a:t>
            </a:r>
          </a:p>
          <a:p>
            <a:endParaRPr lang="en-US" sz="1600" dirty="0"/>
          </a:p>
          <a:p>
            <a:r>
              <a:rPr lang="en-US" sz="1600" dirty="0"/>
              <a:t>Then it moves </a:t>
            </a:r>
            <a:r>
              <a:rPr lang="en-US" sz="1600" dirty="0" err="1"/>
              <a:t>i</a:t>
            </a:r>
            <a:r>
              <a:rPr lang="en-US" sz="1600" dirty="0"/>
              <a:t> into the integer array.  The </a:t>
            </a:r>
            <a:r>
              <a:rPr lang="en-US" sz="1600" dirty="0" err="1"/>
              <a:t>ecx</a:t>
            </a:r>
            <a:r>
              <a:rPr lang="en-US" sz="1600" dirty="0"/>
              <a:t>*4 is the element, since an integer is 4 bytes in a 32 bit system.</a:t>
            </a:r>
          </a:p>
          <a:p>
            <a:endParaRPr lang="en-US" sz="1600" dirty="0"/>
          </a:p>
          <a:p>
            <a:r>
              <a:rPr lang="en-US" sz="1600" dirty="0"/>
              <a:t>The next chunk updates the </a:t>
            </a:r>
            <a:r>
              <a:rPr lang="en-US" sz="1600" dirty="0" err="1"/>
              <a:t>i</a:t>
            </a:r>
            <a:r>
              <a:rPr lang="en-US" sz="1600" dirty="0"/>
              <a:t> variable by adding 1.  This is </a:t>
            </a:r>
            <a:r>
              <a:rPr lang="en-US" sz="1600" dirty="0" err="1"/>
              <a:t>i</a:t>
            </a:r>
            <a:r>
              <a:rPr lang="en-US" sz="1600" dirty="0"/>
              <a:t>++ in the for loop.</a:t>
            </a:r>
          </a:p>
          <a:p>
            <a:endParaRPr lang="en-US" sz="1600" dirty="0"/>
          </a:p>
          <a:p>
            <a:r>
              <a:rPr lang="en-US" sz="1600" dirty="0"/>
              <a:t>This for loop steps through each element of the array and sets that element to the incrementing </a:t>
            </a:r>
            <a:r>
              <a:rPr lang="en-US" sz="1600" dirty="0" err="1"/>
              <a:t>i</a:t>
            </a:r>
            <a:r>
              <a:rPr lang="en-US" sz="1600" dirty="0"/>
              <a:t> variable’s value.</a:t>
            </a:r>
          </a:p>
        </p:txBody>
      </p:sp>
      <p:pic>
        <p:nvPicPr>
          <p:cNvPr id="10" name="Picture 9" descr="Screen Clipp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4507" y="2392868"/>
            <a:ext cx="3684242" cy="2395609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Straight Arrow Connector 5" title="Straight Arrow"/>
          <p:cNvCxnSpPr/>
          <p:nvPr/>
        </p:nvCxnSpPr>
        <p:spPr>
          <a:xfrm>
            <a:off x="3325091" y="2315441"/>
            <a:ext cx="1413164" cy="387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8" name="Rectangle 7" title="highlight"/>
          <p:cNvSpPr/>
          <p:nvPr/>
        </p:nvSpPr>
        <p:spPr>
          <a:xfrm>
            <a:off x="4738255" y="2606387"/>
            <a:ext cx="3037609" cy="394855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 title="Straight Arrow"/>
          <p:cNvCxnSpPr>
            <a:cxnSpLocks/>
          </p:cNvCxnSpPr>
          <p:nvPr/>
        </p:nvCxnSpPr>
        <p:spPr>
          <a:xfrm flipV="1">
            <a:off x="2978727" y="3078668"/>
            <a:ext cx="1759528" cy="241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5" name="Rectangle 14" title="highlight"/>
          <p:cNvSpPr/>
          <p:nvPr/>
        </p:nvSpPr>
        <p:spPr>
          <a:xfrm>
            <a:off x="4738255" y="3011632"/>
            <a:ext cx="3588327" cy="131619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 title="Straight Arrow"/>
          <p:cNvCxnSpPr>
            <a:cxnSpLocks/>
          </p:cNvCxnSpPr>
          <p:nvPr/>
        </p:nvCxnSpPr>
        <p:spPr>
          <a:xfrm>
            <a:off x="3190010" y="4220440"/>
            <a:ext cx="18231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1" name="Rectangle 20" title="highlight"/>
          <p:cNvSpPr/>
          <p:nvPr/>
        </p:nvSpPr>
        <p:spPr>
          <a:xfrm>
            <a:off x="5013165" y="3626426"/>
            <a:ext cx="3067499" cy="1162050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2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5" grpId="0" animBg="1"/>
      <p:bldP spid="2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creen Clipp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3589261"/>
            <a:ext cx="8100661" cy="232893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While Loop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After the for loop, the program goes into a </a:t>
            </a:r>
            <a:r>
              <a:rPr lang="en-US" sz="1600" i="1" dirty="0"/>
              <a:t>while</a:t>
            </a:r>
            <a:r>
              <a:rPr lang="en-US" sz="1600" dirty="0"/>
              <a:t> loop</a:t>
            </a:r>
          </a:p>
          <a:p>
            <a:r>
              <a:rPr lang="en-US" sz="1600" dirty="0"/>
              <a:t>First, it compares ebp+var_60 (call this j) with 0Ah, which is 10.  Again, the </a:t>
            </a:r>
            <a:r>
              <a:rPr lang="en-US" sz="1600" i="1" dirty="0" err="1"/>
              <a:t>jge</a:t>
            </a:r>
            <a:r>
              <a:rPr lang="en-US" sz="1600" dirty="0"/>
              <a:t> is to break the loop.</a:t>
            </a:r>
          </a:p>
          <a:p>
            <a:r>
              <a:rPr lang="en-US" sz="1600" dirty="0"/>
              <a:t>The loop then shifts the bits in j left by one.  This is a simple way to multiply the j value by 2.  Once the loop exits it returns to main.</a:t>
            </a:r>
          </a:p>
        </p:txBody>
      </p:sp>
    </p:spTree>
    <p:extLst>
      <p:ext uri="{BB962C8B-B14F-4D97-AF65-F5344CB8AC3E}">
        <p14:creationId xmlns:p14="http://schemas.microsoft.com/office/powerpoint/2010/main" val="2370934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Arguments to a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 then calls another function but passes ebp+var_1C first. </a:t>
            </a:r>
          </a:p>
          <a:p>
            <a:endParaRPr lang="en-US" dirty="0"/>
          </a:p>
          <a:p>
            <a:r>
              <a:rPr lang="en-US" dirty="0"/>
              <a:t>This is the start of the second char array.  The same push was done to print the char array earlier in the main function.</a:t>
            </a:r>
          </a:p>
        </p:txBody>
      </p:sp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731" y="3908203"/>
            <a:ext cx="6110081" cy="111253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44781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Compare Char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3553883" cy="4351338"/>
          </a:xfrm>
        </p:spPr>
        <p:txBody>
          <a:bodyPr anchor="t">
            <a:normAutofit/>
          </a:bodyPr>
          <a:lstStyle/>
          <a:p>
            <a:r>
              <a:rPr lang="en-US" sz="1600" dirty="0"/>
              <a:t>This functions starts by creating an integer with a value of 0 and printing “Enter Pass: ”</a:t>
            </a:r>
          </a:p>
          <a:p>
            <a:r>
              <a:rPr lang="en-US" sz="1600" dirty="0"/>
              <a:t>Then the local char array and the %s format specifier is pushed and a function is called.  This function is </a:t>
            </a:r>
            <a:r>
              <a:rPr lang="en-US" sz="1600" dirty="0" err="1"/>
              <a:t>scanf</a:t>
            </a:r>
            <a:r>
              <a:rPr lang="en-US" sz="1600" dirty="0"/>
              <a:t>.</a:t>
            </a:r>
          </a:p>
          <a:p>
            <a:r>
              <a:rPr lang="en-US" sz="1600" dirty="0"/>
              <a:t>Then the local char array and the passed char array are pushed, then another function is called.  This function is </a:t>
            </a:r>
            <a:r>
              <a:rPr lang="en-US" sz="1600" dirty="0" err="1"/>
              <a:t>strcmp</a:t>
            </a:r>
            <a:r>
              <a:rPr lang="en-US" sz="1600" dirty="0"/>
              <a:t>.  This can be seen by how the function returns a value to </a:t>
            </a:r>
            <a:r>
              <a:rPr lang="en-US" sz="1600" dirty="0" err="1"/>
              <a:t>eax</a:t>
            </a:r>
            <a:r>
              <a:rPr lang="en-US" sz="1600" dirty="0"/>
              <a:t> which is used to determine if the char arrays are equal.</a:t>
            </a:r>
          </a:p>
        </p:txBody>
      </p:sp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3790" y="2332326"/>
            <a:ext cx="4287338" cy="296030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1" name="Straight Arrow Connector 10" title="Straight Arrow"/>
          <p:cNvCxnSpPr>
            <a:cxnSpLocks/>
          </p:cNvCxnSpPr>
          <p:nvPr/>
        </p:nvCxnSpPr>
        <p:spPr>
          <a:xfrm>
            <a:off x="3203864" y="2519796"/>
            <a:ext cx="1593273" cy="1697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7" name="Rectangle 16" title="highlight"/>
          <p:cNvSpPr/>
          <p:nvPr/>
        </p:nvSpPr>
        <p:spPr>
          <a:xfrm>
            <a:off x="4797137" y="2467841"/>
            <a:ext cx="3740727" cy="588818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 title="Straight Arrow"/>
          <p:cNvCxnSpPr>
            <a:cxnSpLocks/>
          </p:cNvCxnSpPr>
          <p:nvPr/>
        </p:nvCxnSpPr>
        <p:spPr>
          <a:xfrm>
            <a:off x="2847109" y="3244128"/>
            <a:ext cx="1950028" cy="411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2" name="Rectangle 21" title="highlight"/>
          <p:cNvSpPr/>
          <p:nvPr/>
        </p:nvSpPr>
        <p:spPr>
          <a:xfrm>
            <a:off x="4797137" y="3063586"/>
            <a:ext cx="3740727" cy="703118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 title="Straight Arrow"/>
          <p:cNvCxnSpPr>
            <a:cxnSpLocks/>
          </p:cNvCxnSpPr>
          <p:nvPr/>
        </p:nvCxnSpPr>
        <p:spPr>
          <a:xfrm flipV="1">
            <a:off x="3075709" y="3994537"/>
            <a:ext cx="1721428" cy="149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5" name="Rectangle 24" title="highlight"/>
          <p:cNvSpPr/>
          <p:nvPr/>
        </p:nvSpPr>
        <p:spPr>
          <a:xfrm>
            <a:off x="4797137" y="3772864"/>
            <a:ext cx="3740727" cy="1313486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069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2" grpId="0" animBg="1"/>
      <p:bldP spid="2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Compare Char Arrays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2551306" cy="4351338"/>
          </a:xfrm>
        </p:spPr>
        <p:txBody>
          <a:bodyPr anchor="t">
            <a:normAutofit/>
          </a:bodyPr>
          <a:lstStyle/>
          <a:p>
            <a:r>
              <a:rPr lang="en-US" sz="1600" dirty="0"/>
              <a:t>Next there is an if/else statement, if the arrays are equal then it will print “Access Granted”, and the program will return to main where it stops.</a:t>
            </a:r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The else prints “Access Denied” and then uses recursion by passing the char array to the function and calling it.  This creates a recursive loop until a valid password is entered.</a:t>
            </a:r>
          </a:p>
        </p:txBody>
      </p:sp>
      <p:pic>
        <p:nvPicPr>
          <p:cNvPr id="16" name="Content Placeholder 4" descr="Screen Clipp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8650" y="2694719"/>
            <a:ext cx="5463065" cy="145356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8" name="Straight Arrow Connector 17" title="Straight Arrow"/>
          <p:cNvCxnSpPr>
            <a:cxnSpLocks/>
            <a:endCxn id="19" idx="1"/>
          </p:cNvCxnSpPr>
          <p:nvPr/>
        </p:nvCxnSpPr>
        <p:spPr>
          <a:xfrm>
            <a:off x="3072245" y="2751859"/>
            <a:ext cx="498005" cy="5198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9" name="Rectangle 18" title="highlight"/>
          <p:cNvSpPr/>
          <p:nvPr/>
        </p:nvSpPr>
        <p:spPr>
          <a:xfrm>
            <a:off x="3570250" y="3015666"/>
            <a:ext cx="2843561" cy="512048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 title="Straight Arrow"/>
          <p:cNvCxnSpPr>
            <a:cxnSpLocks/>
          </p:cNvCxnSpPr>
          <p:nvPr/>
        </p:nvCxnSpPr>
        <p:spPr>
          <a:xfrm flipV="1">
            <a:off x="3179956" y="3693376"/>
            <a:ext cx="3281248" cy="518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7" name="Rectangle 26" title="highlight"/>
          <p:cNvSpPr/>
          <p:nvPr/>
        </p:nvSpPr>
        <p:spPr>
          <a:xfrm>
            <a:off x="6461204" y="3015666"/>
            <a:ext cx="2509952" cy="982511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212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dirty="0"/>
              <a:t>Upon completion of this lesson, students will be able to:</a:t>
            </a:r>
          </a:p>
          <a:p>
            <a:pPr marL="685800" lvl="1" indent="-342900" eaLnBrk="1" hangingPunct="1">
              <a:buFont typeface="+mj-lt"/>
              <a:buAutoNum type="arabicPeriod"/>
            </a:pPr>
            <a:endParaRPr lang="en-US" dirty="0"/>
          </a:p>
          <a:p>
            <a:pPr marL="457200" indent="-457200" eaLnBrk="1" hangingPunct="1">
              <a:buFont typeface="+mj-lt"/>
              <a:buAutoNum type="arabicPeriod"/>
            </a:pPr>
            <a:r>
              <a:rPr lang="en-US" dirty="0"/>
              <a:t>Use assembly knowledge to analyze program using IDA Pro</a:t>
            </a:r>
            <a:br>
              <a:rPr lang="en-US" dirty="0"/>
            </a:br>
            <a:endParaRPr lang="en-US" dirty="0"/>
          </a:p>
          <a:p>
            <a:pPr marL="457200" indent="-457200" eaLnBrk="1" hangingPunct="1">
              <a:buFont typeface="+mj-lt"/>
              <a:buAutoNum type="arabicPeriod"/>
            </a:pPr>
            <a:r>
              <a:rPr lang="en-US" dirty="0"/>
              <a:t>Identify conditional statements, loops and arrays</a:t>
            </a:r>
            <a:br>
              <a:rPr lang="en-US" dirty="0"/>
            </a:br>
            <a:endParaRPr lang="en-US" dirty="0"/>
          </a:p>
          <a:p>
            <a:pPr marL="457200" indent="-457200" eaLnBrk="1" hangingPunct="1">
              <a:buFont typeface="+mj-lt"/>
              <a:buAutoNum type="arabicPeriod"/>
            </a:pPr>
            <a:r>
              <a:rPr lang="en-US" dirty="0"/>
              <a:t>Interpret stack usage of to determine function purpose</a:t>
            </a:r>
          </a:p>
          <a:p>
            <a:pPr marL="685800" lvl="1" indent="-342900" eaLnBrk="1" hangingPunct="1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636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Where to go from start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4095750" cy="4351338"/>
          </a:xfrm>
        </p:spPr>
        <p:txBody>
          <a:bodyPr anchor="t">
            <a:normAutofit/>
          </a:bodyPr>
          <a:lstStyle/>
          <a:p>
            <a:r>
              <a:rPr lang="en-US" sz="1800" dirty="0"/>
              <a:t>After opening the executable in IDA, it will open the ‘</a:t>
            </a:r>
            <a:r>
              <a:rPr lang="en-US" sz="1800" dirty="0">
                <a:latin typeface="Consolas" panose="020B0609020204030204" pitchFamily="49" charset="0"/>
              </a:rPr>
              <a:t>start</a:t>
            </a:r>
            <a:r>
              <a:rPr lang="en-US" sz="1800" dirty="0"/>
              <a:t>’ function</a:t>
            </a:r>
          </a:p>
          <a:p>
            <a:endParaRPr lang="en-US" sz="1800" dirty="0"/>
          </a:p>
          <a:p>
            <a:r>
              <a:rPr lang="en-US" sz="1800" dirty="0"/>
              <a:t>This is not ‘main’</a:t>
            </a:r>
          </a:p>
          <a:p>
            <a:pPr lvl="1"/>
            <a:r>
              <a:rPr lang="en-US" sz="1600" dirty="0"/>
              <a:t>If IDA can identify main, it will automatically navigate you to main</a:t>
            </a:r>
          </a:p>
          <a:p>
            <a:endParaRPr lang="en-US" sz="1800" dirty="0"/>
          </a:p>
          <a:p>
            <a:r>
              <a:rPr lang="en-US" sz="1800" dirty="0"/>
              <a:t>If </a:t>
            </a:r>
            <a:r>
              <a:rPr lang="en-US" sz="1800"/>
              <a:t>you begin </a:t>
            </a:r>
            <a:r>
              <a:rPr lang="en-US" sz="1800" dirty="0"/>
              <a:t>in ‘start’, you may need to navigate to ‘main’ to find user-defined code</a:t>
            </a:r>
          </a:p>
          <a:p>
            <a:pPr lvl="1"/>
            <a:r>
              <a:rPr lang="en-US" sz="1600" dirty="0"/>
              <a:t>main is generally called towards the end of ‘start’</a:t>
            </a:r>
          </a:p>
          <a:p>
            <a:endParaRPr lang="en-US" sz="1800" dirty="0"/>
          </a:p>
        </p:txBody>
      </p:sp>
      <p:pic>
        <p:nvPicPr>
          <p:cNvPr id="8" name="Picture 7" descr="Screen Clipp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4062" y="1262529"/>
            <a:ext cx="3731430" cy="4604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47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6067" y="2018772"/>
            <a:ext cx="3940769" cy="39650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Finding Main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3621617" cy="4351338"/>
          </a:xfrm>
        </p:spPr>
        <p:txBody>
          <a:bodyPr anchor="t">
            <a:normAutofit/>
          </a:bodyPr>
          <a:lstStyle/>
          <a:p>
            <a:r>
              <a:rPr lang="en-US" sz="1800" dirty="0"/>
              <a:t>The program will have 3 push commands then a call, these 3 pushes are the parameters for the main function:</a:t>
            </a:r>
          </a:p>
          <a:p>
            <a:pPr lvl="1"/>
            <a:r>
              <a:rPr lang="en-US" dirty="0" err="1"/>
              <a:t>envp</a:t>
            </a:r>
            <a:endParaRPr lang="en-US" dirty="0"/>
          </a:p>
          <a:p>
            <a:pPr lvl="1"/>
            <a:r>
              <a:rPr lang="en-US" dirty="0" err="1"/>
              <a:t>argv</a:t>
            </a:r>
            <a:endParaRPr lang="en-US" dirty="0"/>
          </a:p>
          <a:p>
            <a:pPr lvl="1"/>
            <a:r>
              <a:rPr lang="en-US" dirty="0" err="1"/>
              <a:t>argc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main</a:t>
            </a:r>
          </a:p>
          <a:p>
            <a:endParaRPr lang="en-US" sz="1800" dirty="0"/>
          </a:p>
        </p:txBody>
      </p:sp>
      <p:cxnSp>
        <p:nvCxnSpPr>
          <p:cNvPr id="6" name="Straight Arrow Connector 5" title="Straight Arrow"/>
          <p:cNvCxnSpPr>
            <a:cxnSpLocks/>
          </p:cNvCxnSpPr>
          <p:nvPr/>
        </p:nvCxnSpPr>
        <p:spPr>
          <a:xfrm>
            <a:off x="2091267" y="3125334"/>
            <a:ext cx="3488266" cy="455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 title="Straight Arrow"/>
          <p:cNvCxnSpPr>
            <a:cxnSpLocks/>
          </p:cNvCxnSpPr>
          <p:nvPr/>
        </p:nvCxnSpPr>
        <p:spPr>
          <a:xfrm>
            <a:off x="2091267" y="3366294"/>
            <a:ext cx="3488266" cy="375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 title="Straight Arrow"/>
          <p:cNvCxnSpPr>
            <a:cxnSpLocks/>
          </p:cNvCxnSpPr>
          <p:nvPr/>
        </p:nvCxnSpPr>
        <p:spPr>
          <a:xfrm>
            <a:off x="2091267" y="3610063"/>
            <a:ext cx="3488266" cy="2703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 title="Straight Arrow">
            <a:extLst>
              <a:ext uri="{FF2B5EF4-FFF2-40B4-BE49-F238E27FC236}">
                <a16:creationId xmlns:a16="http://schemas.microsoft.com/office/drawing/2014/main" id="{A0552324-9EA6-CC4F-AF8F-452E1E60E339}"/>
              </a:ext>
            </a:extLst>
          </p:cNvPr>
          <p:cNvCxnSpPr>
            <a:cxnSpLocks/>
          </p:cNvCxnSpPr>
          <p:nvPr/>
        </p:nvCxnSpPr>
        <p:spPr>
          <a:xfrm flipV="1">
            <a:off x="2091267" y="4070350"/>
            <a:ext cx="3488266" cy="158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7491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Rename Main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4095750" cy="4351338"/>
          </a:xfrm>
        </p:spPr>
        <p:txBody>
          <a:bodyPr anchor="t">
            <a:normAutofit/>
          </a:bodyPr>
          <a:lstStyle/>
          <a:p>
            <a:r>
              <a:rPr lang="en-US" sz="1800" dirty="0"/>
              <a:t>Once you rename main IDA will know what was pushed</a:t>
            </a:r>
          </a:p>
          <a:p>
            <a:endParaRPr lang="en-US" sz="1800" dirty="0"/>
          </a:p>
          <a:p>
            <a:r>
              <a:rPr lang="en-US" sz="1800" dirty="0"/>
              <a:t>IDA will rename the database as it sees fit in order to better reflect what main would look like</a:t>
            </a:r>
          </a:p>
          <a:p>
            <a:endParaRPr lang="en-US" sz="1800" dirty="0"/>
          </a:p>
          <a:p>
            <a:r>
              <a:rPr lang="en-US" sz="1800" dirty="0"/>
              <a:t>There are some other functions IDA will also know what to do with</a:t>
            </a:r>
          </a:p>
          <a:p>
            <a:endParaRPr lang="en-US" sz="1800" dirty="0"/>
          </a:p>
        </p:txBody>
      </p:sp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6171" y="1825625"/>
            <a:ext cx="3815541" cy="336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399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Char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076017" cy="435133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sz="1600" dirty="0"/>
              <a:t>A char array (a string in C) can be declared in two ways:</a:t>
            </a:r>
          </a:p>
          <a:p>
            <a:pPr lvl="1">
              <a:lnSpc>
                <a:spcPct val="80000"/>
              </a:lnSpc>
            </a:pPr>
            <a:r>
              <a:rPr lang="en-US" sz="1600" dirty="0"/>
              <a:t>Each character defined separately with a null terminator:</a:t>
            </a:r>
          </a:p>
          <a:p>
            <a:pPr lvl="2">
              <a:lnSpc>
                <a:spcPct val="80000"/>
              </a:lnSpc>
            </a:pPr>
            <a:r>
              <a:rPr lang="en-US" sz="1600" dirty="0">
                <a:latin typeface="Consolas" panose="020B0609020204030204" pitchFamily="49" charset="0"/>
              </a:rPr>
              <a:t>char x[6] = {‘</a:t>
            </a:r>
            <a:r>
              <a:rPr lang="en-US" sz="1600" dirty="0" err="1">
                <a:latin typeface="Consolas" panose="020B0609020204030204" pitchFamily="49" charset="0"/>
              </a:rPr>
              <a:t>h’,‘e’,‘l’,‘l’,‘o</a:t>
            </a:r>
            <a:r>
              <a:rPr lang="en-US" sz="1600" dirty="0">
                <a:latin typeface="Consolas" panose="020B0609020204030204" pitchFamily="49" charset="0"/>
              </a:rPr>
              <a:t>’,‘\0’};</a:t>
            </a:r>
          </a:p>
          <a:p>
            <a:pPr lvl="2">
              <a:lnSpc>
                <a:spcPct val="80000"/>
              </a:lnSpc>
            </a:pPr>
            <a:endParaRPr lang="en-US" sz="1600" dirty="0">
              <a:latin typeface="Consolas" panose="020B0609020204030204" pitchFamily="49" charset="0"/>
            </a:endParaRPr>
          </a:p>
          <a:p>
            <a:pPr lvl="1">
              <a:lnSpc>
                <a:spcPct val="80000"/>
              </a:lnSpc>
            </a:pPr>
            <a:r>
              <a:rPr lang="en-US" sz="1600" dirty="0"/>
              <a:t>Like you would a string</a:t>
            </a:r>
          </a:p>
          <a:p>
            <a:pPr lvl="2">
              <a:lnSpc>
                <a:spcPct val="80000"/>
              </a:lnSpc>
            </a:pPr>
            <a:r>
              <a:rPr lang="en-US" sz="1600" dirty="0">
                <a:latin typeface="Consolas" panose="020B0609020204030204" pitchFamily="49" charset="0"/>
              </a:rPr>
              <a:t>char x[6] = “hello”;</a:t>
            </a:r>
          </a:p>
          <a:p>
            <a:pPr>
              <a:lnSpc>
                <a:spcPct val="80000"/>
              </a:lnSpc>
            </a:pPr>
            <a:endParaRPr lang="en-US" sz="1600" dirty="0"/>
          </a:p>
          <a:p>
            <a:pPr>
              <a:lnSpc>
                <a:spcPct val="80000"/>
              </a:lnSpc>
            </a:pPr>
            <a:endParaRPr lang="en-US" sz="1600" dirty="0"/>
          </a:p>
          <a:p>
            <a:pPr>
              <a:lnSpc>
                <a:spcPct val="80000"/>
              </a:lnSpc>
            </a:pPr>
            <a:endParaRPr lang="en-US" sz="1600" dirty="0"/>
          </a:p>
        </p:txBody>
      </p:sp>
      <p:cxnSp>
        <p:nvCxnSpPr>
          <p:cNvPr id="7" name="Straight Arrow Connector 6" title="Straight Arrow"/>
          <p:cNvCxnSpPr>
            <a:cxnSpLocks/>
          </p:cNvCxnSpPr>
          <p:nvPr/>
        </p:nvCxnSpPr>
        <p:spPr>
          <a:xfrm>
            <a:off x="4463947" y="2614479"/>
            <a:ext cx="1767520" cy="1113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 title="Straight Arrow"/>
          <p:cNvCxnSpPr>
            <a:cxnSpLocks/>
          </p:cNvCxnSpPr>
          <p:nvPr/>
        </p:nvCxnSpPr>
        <p:spPr>
          <a:xfrm flipH="1">
            <a:off x="2379133" y="3331863"/>
            <a:ext cx="819852" cy="10623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8" name="Picture 7" descr="Screen Clipp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1454" y="3863031"/>
            <a:ext cx="3212998" cy="188409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Screen Clippi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924" y="4514096"/>
            <a:ext cx="3213062" cy="11416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99476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Char Arrays Continued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1600" dirty="0"/>
              <a:t>If the hex values are converted to characters, it looks like this:</a:t>
            </a:r>
          </a:p>
          <a:p>
            <a:r>
              <a:rPr lang="en-US" sz="1600" dirty="0"/>
              <a:t>The ‘0’ at the bottom is the null terminator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r>
              <a:rPr lang="en-US" sz="1600" dirty="0"/>
              <a:t>The array in the C/C++ source code looks like this:</a:t>
            </a:r>
          </a:p>
        </p:txBody>
      </p:sp>
      <p:pic>
        <p:nvPicPr>
          <p:cNvPr id="5" name="Picture 4" title="char arra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502" y="5329600"/>
            <a:ext cx="8622314" cy="351533"/>
          </a:xfrm>
          <a:prstGeom prst="rect">
            <a:avLst/>
          </a:prstGeom>
        </p:spPr>
      </p:pic>
      <p:pic>
        <p:nvPicPr>
          <p:cNvPr id="8" name="Picture 7" descr="Screen Clipping" title="char array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2540" y="2591323"/>
            <a:ext cx="3062738" cy="183764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33714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Char Arrays Continued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1600" dirty="0"/>
              <a:t>The second char array looks like this: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Double clicking on </a:t>
            </a:r>
            <a:r>
              <a:rPr lang="en-US" sz="1600" b="1" dirty="0"/>
              <a:t>dword_41E000</a:t>
            </a:r>
            <a:r>
              <a:rPr lang="en-US" sz="1600" dirty="0"/>
              <a:t> IDA will show the .</a:t>
            </a:r>
            <a:r>
              <a:rPr lang="en-US" sz="1600" dirty="0" err="1"/>
              <a:t>rdata</a:t>
            </a:r>
            <a:r>
              <a:rPr lang="en-US" sz="1600" dirty="0"/>
              <a:t> location: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Convert the hex to characters it looks like this (note that the string appears to be reversed, this is due to the little-endian format):</a:t>
            </a:r>
          </a:p>
        </p:txBody>
      </p:sp>
      <p:cxnSp>
        <p:nvCxnSpPr>
          <p:cNvPr id="8" name="Straight Arrow Connector 7" title="Straight Arrow"/>
          <p:cNvCxnSpPr>
            <a:cxnSpLocks/>
          </p:cNvCxnSpPr>
          <p:nvPr/>
        </p:nvCxnSpPr>
        <p:spPr>
          <a:xfrm>
            <a:off x="1536766" y="4981235"/>
            <a:ext cx="18990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3" name="Picture 12" descr="Screen Clipp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4097" y="2334751"/>
            <a:ext cx="2941405" cy="104511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 descr="Screen Clippi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2631" y="3888992"/>
            <a:ext cx="6272921" cy="51257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 descr="Screen Clippi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9445" y="5443233"/>
            <a:ext cx="6819291" cy="53996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26927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title="arra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2634" y="3504693"/>
            <a:ext cx="2865135" cy="1637220"/>
          </a:xfrm>
          <a:prstGeom prst="rect">
            <a:avLst/>
          </a:prstGeom>
        </p:spPr>
      </p:pic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080" y="3913368"/>
            <a:ext cx="3057169" cy="17762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Making Arrays in IDA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5433483" cy="4351338"/>
          </a:xfrm>
        </p:spPr>
        <p:txBody>
          <a:bodyPr anchor="t">
            <a:normAutofit/>
          </a:bodyPr>
          <a:lstStyle/>
          <a:p>
            <a:r>
              <a:rPr lang="en-US" sz="1600" dirty="0"/>
              <a:t>The char array is easier to understand when it is converted to an array</a:t>
            </a:r>
          </a:p>
          <a:p>
            <a:r>
              <a:rPr lang="en-US" sz="1600" dirty="0"/>
              <a:t>To do this, double click on the first variable (in this case it would be </a:t>
            </a:r>
            <a:r>
              <a:rPr lang="en-US" sz="1600" dirty="0">
                <a:latin typeface="Consolas" panose="020B0609020204030204" pitchFamily="49" charset="0"/>
              </a:rPr>
              <a:t>var_10</a:t>
            </a:r>
            <a:r>
              <a:rPr lang="en-US" sz="1600" dirty="0"/>
              <a:t>)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/>
              <a:t>This will open the stack view tab</a:t>
            </a:r>
          </a:p>
          <a:p>
            <a:r>
              <a:rPr lang="en-US" sz="1600" dirty="0"/>
              <a:t>Right click on </a:t>
            </a:r>
            <a:r>
              <a:rPr lang="en-US" sz="1600" dirty="0">
                <a:latin typeface="Consolas" panose="020B0609020204030204" pitchFamily="49" charset="0"/>
              </a:rPr>
              <a:t>var_10</a:t>
            </a:r>
            <a:r>
              <a:rPr lang="en-US" sz="1600" dirty="0"/>
              <a:t> and click on “Array…”</a:t>
            </a:r>
          </a:p>
        </p:txBody>
      </p:sp>
      <p:pic>
        <p:nvPicPr>
          <p:cNvPr id="15" name="Picture 14" descr="Convert to array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9988" y="3366817"/>
            <a:ext cx="2256129" cy="286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437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P_C5Modules_CC_License_standar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_C5Modules_CC_License_standard" id="{F0FA9D47-06A1-4F86-A3DE-945BA88B3B0E}" vid="{A7340899-09C2-4C21-8394-A4D30A56A33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C5 Modules</Template>
  <TotalTime>2390</TotalTime>
  <Words>1208</Words>
  <Application>Microsoft Macintosh PowerPoint</Application>
  <PresentationFormat>On-screen Show (4:3)</PresentationFormat>
  <Paragraphs>159</Paragraphs>
  <Slides>25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Consolas</vt:lpstr>
      <vt:lpstr>PP_C5Modules_CC_License_standard</vt:lpstr>
      <vt:lpstr>  Identifying Code Constructs with IDA Pro</vt:lpstr>
      <vt:lpstr>Learning Outcomes</vt:lpstr>
      <vt:lpstr>Where to go from start</vt:lpstr>
      <vt:lpstr>Finding Main</vt:lpstr>
      <vt:lpstr>Rename Main</vt:lpstr>
      <vt:lpstr>Char Arrays</vt:lpstr>
      <vt:lpstr>Char Arrays Continued</vt:lpstr>
      <vt:lpstr>Char Arrays Continued</vt:lpstr>
      <vt:lpstr>Making Arrays in IDA</vt:lpstr>
      <vt:lpstr>Making Arrays in IDA Continued</vt:lpstr>
      <vt:lpstr>Strings</vt:lpstr>
      <vt:lpstr>Printf</vt:lpstr>
      <vt:lpstr>If Statement</vt:lpstr>
      <vt:lpstr>Switch Statement</vt:lpstr>
      <vt:lpstr>Switch - JUMP Tables</vt:lpstr>
      <vt:lpstr>SWITCH - JUMP Tables</vt:lpstr>
      <vt:lpstr>SWITCH - JUMP Tables</vt:lpstr>
      <vt:lpstr>LOOPS</vt:lpstr>
      <vt:lpstr>For Loop</vt:lpstr>
      <vt:lpstr>For Loop Cont.</vt:lpstr>
      <vt:lpstr>While Loop</vt:lpstr>
      <vt:lpstr>Passing Arguments to a Function</vt:lpstr>
      <vt:lpstr>Compare Char Arrays</vt:lpstr>
      <vt:lpstr>Compare Char Arrays Cont.</vt:lpstr>
      <vt:lpstr>Summary</vt:lpstr>
    </vt:vector>
  </TitlesOfParts>
  <Company>University of California at Davis</Company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Bishop</dc:creator>
  <cp:lastModifiedBy>Demott, Jared</cp:lastModifiedBy>
  <cp:revision>233</cp:revision>
  <cp:lastPrinted>2016-07-18T16:40:10Z</cp:lastPrinted>
  <dcterms:created xsi:type="dcterms:W3CDTF">2016-07-03T20:12:42Z</dcterms:created>
  <dcterms:modified xsi:type="dcterms:W3CDTF">2018-05-29T13:19:03Z</dcterms:modified>
</cp:coreProperties>
</file>